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Libre Franklin"/>
      <p:regular r:id="rId27"/>
      <p:bold r:id="rId28"/>
      <p:italic r:id="rId29"/>
      <p:boldItalic r:id="rId30"/>
    </p:embeddedFont>
    <p:embeddedFont>
      <p:font typeface="Source Code Pro"/>
      <p:regular r:id="rId31"/>
      <p:bold r:id="rId32"/>
      <p:italic r:id="rId33"/>
      <p:boldItalic r:id="rId34"/>
    </p:embeddedFont>
    <p:embeddedFont>
      <p:font typeface="Oswald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LibreFranklin-bold.fntdata"/><Relationship Id="rId27" Type="http://schemas.openxmlformats.org/officeDocument/2006/relationships/font" Target="fonts/LibreFranklin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ibreFranklin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CodePro-regular.fntdata"/><Relationship Id="rId30" Type="http://schemas.openxmlformats.org/officeDocument/2006/relationships/font" Target="fonts/LibreFranklin-boldItalic.fntdata"/><Relationship Id="rId11" Type="http://schemas.openxmlformats.org/officeDocument/2006/relationships/slide" Target="slides/slide5.xml"/><Relationship Id="rId33" Type="http://schemas.openxmlformats.org/officeDocument/2006/relationships/font" Target="fonts/SourceCodePro-italic.fntdata"/><Relationship Id="rId10" Type="http://schemas.openxmlformats.org/officeDocument/2006/relationships/slide" Target="slides/slide4.xml"/><Relationship Id="rId32" Type="http://schemas.openxmlformats.org/officeDocument/2006/relationships/font" Target="fonts/SourceCodePro-bold.fntdata"/><Relationship Id="rId13" Type="http://schemas.openxmlformats.org/officeDocument/2006/relationships/slide" Target="slides/slide7.xml"/><Relationship Id="rId35" Type="http://schemas.openxmlformats.org/officeDocument/2006/relationships/font" Target="fonts/Oswald-regular.fntdata"/><Relationship Id="rId12" Type="http://schemas.openxmlformats.org/officeDocument/2006/relationships/slide" Target="slides/slide6.xml"/><Relationship Id="rId34" Type="http://schemas.openxmlformats.org/officeDocument/2006/relationships/font" Target="fonts/SourceCodePr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Oswald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78079507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78079507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f487b5d6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g37f487b5d6c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f487b5d6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37f487b5d6c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fa371a8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g37fa371a89d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f487b5d6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g37f487b5d6c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7f487b5d6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g37f487b5d6c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f487b5d6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g37f487b5d6c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9142976d2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g349142976d2_0_4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9142976d2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349142976d2_0_4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7fa371a8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37fa371a89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7fa371a89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g37fa371a89d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9142976d2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349142976d2_0_3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0cdd2385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110cdd2385c_0_1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9142976d2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349142976d2_0_4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f487b5d6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37f487b5d6c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0229a0c0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380229a0c0b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0229a0c0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380229a0c0b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0229a0c0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380229a0c0b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0229a0c0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g380229a0c0b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0229a0c0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g380229a0c0b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7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2" name="Google Shape;72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8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7" name="Google Shape;77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20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86" name="Google Shape;86;p2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" name="Google Shape;94;p22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95" name="Google Shape;95;p22"/>
          <p:cNvSpPr txBox="1"/>
          <p:nvPr>
            <p:ph type="title"/>
          </p:nvPr>
        </p:nvSpPr>
        <p:spPr>
          <a:xfrm>
            <a:off x="265500" y="113220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" type="subTitle"/>
          </p:nvPr>
        </p:nvSpPr>
        <p:spPr>
          <a:xfrm>
            <a:off x="5268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24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04" name="Google Shape;104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ghyTxYYjWUk" TargetMode="External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5600">
                <a:latin typeface="Libre Franklin"/>
                <a:ea typeface="Libre Franklin"/>
                <a:cs typeface="Libre Franklin"/>
                <a:sym typeface="Libre Franklin"/>
              </a:rPr>
              <a:t>Financiële</a:t>
            </a:r>
            <a:r>
              <a:rPr lang="nl" sz="5600">
                <a:latin typeface="Libre Franklin"/>
                <a:ea typeface="Libre Franklin"/>
                <a:cs typeface="Libre Franklin"/>
                <a:sym typeface="Libre Franklin"/>
              </a:rPr>
              <a:t> experts</a:t>
            </a:r>
            <a:endParaRPr sz="56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4" name="Google Shape;114;p26"/>
          <p:cNvSpPr txBox="1"/>
          <p:nvPr>
            <p:ph idx="1" type="subTitle"/>
          </p:nvPr>
        </p:nvSpPr>
        <p:spPr>
          <a:xfrm>
            <a:off x="430800" y="3430925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i="1" lang="nl" sz="2390">
                <a:latin typeface="Libre Franklin"/>
                <a:ea typeface="Libre Franklin"/>
                <a:cs typeface="Libre Franklin"/>
                <a:sym typeface="Libre Franklin"/>
              </a:rPr>
              <a:t>18 september 2025 in Amersfoort</a:t>
            </a:r>
            <a:endParaRPr i="1" sz="239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0201" y="3896300"/>
            <a:ext cx="1963799" cy="16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85" name="Google Shape;185;p35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Onderzoek provincies</a:t>
            </a:r>
            <a:r>
              <a:rPr b="1" lang="nl" sz="3000">
                <a:solidFill>
                  <a:schemeClr val="lt1"/>
                </a:solidFill>
              </a:rPr>
              <a:t> 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86" name="Google Shape;186;p35"/>
          <p:cNvSpPr txBox="1"/>
          <p:nvPr>
            <p:ph idx="1" type="body"/>
          </p:nvPr>
        </p:nvSpPr>
        <p:spPr>
          <a:xfrm>
            <a:off x="791575" y="1138250"/>
            <a:ext cx="83052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Beeld van kwaliteit en informatiewaarde paragraaf kapitaalgoederen 2024 van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1</a:t>
            </a:r>
            <a:r>
              <a:rPr lang="nl">
                <a:solidFill>
                  <a:schemeClr val="lt1"/>
                </a:solidFill>
              </a:rPr>
              <a:t>58 gemeenten in Noord Brabant, Overijssel, Gelderland en Utrecht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93% geen beeld van uitbreidingen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51% geeft uitgangspunt kwaliteitsniveau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financiële informatie ontoereikend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risicorapportage onvoldoende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Vergelijk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hele paragraaf laat te wensen over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bij wegen en groen duidelijker </a:t>
            </a:r>
            <a:r>
              <a:rPr lang="nl">
                <a:solidFill>
                  <a:schemeClr val="lt1"/>
                </a:solidFill>
              </a:rPr>
              <a:t>kwaliteitsniveau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iets vaker een voorziening groot onderhoud (47% tov 31%)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voorbeeldtabellen maar zonder cijfers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7" name="Google Shape;1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01" y="2676988"/>
            <a:ext cx="1372550" cy="19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3" name="Google Shape;193;p36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Vragen </a:t>
            </a:r>
            <a:r>
              <a:rPr b="1" lang="nl" sz="3000">
                <a:solidFill>
                  <a:schemeClr val="lt1"/>
                </a:solidFill>
              </a:rPr>
              <a:t> 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94" name="Google Shape;194;p36"/>
          <p:cNvSpPr txBox="1"/>
          <p:nvPr>
            <p:ph idx="1" type="body"/>
          </p:nvPr>
        </p:nvSpPr>
        <p:spPr>
          <a:xfrm>
            <a:off x="645775" y="1158725"/>
            <a:ext cx="72420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Stand en stappen bij gemeenten met paragraaf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nl">
                <a:solidFill>
                  <a:schemeClr val="lt1"/>
                </a:solidFill>
              </a:rPr>
              <a:t>Wie gaat er dit jaar met de prijs vandoor?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Overicht kapitaallasten wel of niet maken?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Hoe verhoudt het onderzoek naar eigen kapitaallasten in Rotterdam zich tov de publicatie hierover?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H</a:t>
            </a:r>
            <a:r>
              <a:rPr lang="nl">
                <a:solidFill>
                  <a:schemeClr val="lt1"/>
                </a:solidFill>
              </a:rPr>
              <a:t>oe zit maatschappelijk vastgoed in de verschillende investeringsdomeinen?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nl">
                <a:solidFill>
                  <a:schemeClr val="lt1"/>
                </a:solidFill>
              </a:rPr>
              <a:t>Welke onderdelen vragen meer aandacht / uitwerking?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nl">
                <a:solidFill>
                  <a:schemeClr val="lt1"/>
                </a:solidFill>
              </a:rPr>
              <a:t>Belangrijke punten voor sessie tijdens de maatschappelijk vastgoeddag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nl">
                <a:solidFill>
                  <a:schemeClr val="lt1"/>
                </a:solidFill>
              </a:rPr>
              <a:t>Allemaal aangemeld?</a:t>
            </a:r>
            <a:endParaRPr>
              <a:solidFill>
                <a:schemeClr val="lt1"/>
              </a:solidFill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5" name="Google Shape;1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176" y="3072625"/>
            <a:ext cx="1372550" cy="19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1" name="Google Shape;201;p37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10 jaar kostprijshuur</a:t>
            </a:r>
            <a:r>
              <a:rPr b="1" lang="nl" sz="3000">
                <a:solidFill>
                  <a:schemeClr val="lt1"/>
                </a:solidFill>
              </a:rPr>
              <a:t> 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786762" y="1167594"/>
            <a:ext cx="75381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Met Berend Schoone van Fakton en Rien van der Maarel van Metafoor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3" name="Google Shape;2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875" y="1890650"/>
            <a:ext cx="2573699" cy="257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/>
          <p:nvPr/>
        </p:nvSpPr>
        <p:spPr>
          <a:xfrm>
            <a:off x="-13775" y="-32700"/>
            <a:ext cx="9295800" cy="53931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9" name="Google Shape;209;p38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10 jaar kostprijshuur</a:t>
            </a:r>
            <a:r>
              <a:rPr b="1" lang="nl" sz="3000">
                <a:solidFill>
                  <a:schemeClr val="lt1"/>
                </a:solidFill>
              </a:rPr>
              <a:t>  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377725" y="1067975"/>
            <a:ext cx="72420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Filmpje met Jan Martin van Rees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Punten verzameld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Wat heeft het gebracht en wat kan beter?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Wat staat ons te doen?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Invulling sessie tijdens jaarbijeenkomst</a:t>
            </a:r>
            <a:endParaRPr>
              <a:solidFill>
                <a:schemeClr val="lt1"/>
              </a:solidFill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11" name="Google Shape;211;p38" title="Wethouder Jan Martin van Rees: &quot;Gemeente Almelo wil gebouwen in eigen beheer&quot;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300" y="65085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/>
          <p:nvPr/>
        </p:nvSpPr>
        <p:spPr>
          <a:xfrm>
            <a:off x="0" y="479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17" name="Google Shape;217;p39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Punten mbt </a:t>
            </a:r>
            <a:r>
              <a:rPr b="1" lang="nl" sz="3000">
                <a:solidFill>
                  <a:schemeClr val="lt1"/>
                </a:solidFill>
              </a:rPr>
              <a:t>kostprijshuur  (1)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791575" y="1215300"/>
            <a:ext cx="72420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Beleid en organisatie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doel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scheiding huur en subsidies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wijze van afstemming en verrekening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nl">
                <a:solidFill>
                  <a:schemeClr val="lt1"/>
                </a:solidFill>
              </a:rPr>
              <a:t>afwijkingen ihkv algemeen belang besluit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nl">
                <a:solidFill>
                  <a:schemeClr val="lt1"/>
                </a:solidFill>
              </a:rPr>
              <a:t>schommelingen in huurprijs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Uitgangspunten berekening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rekenmethode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aanvangswaarde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looptijd en beschouwingsperiode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rente en discontovoet</a:t>
            </a:r>
            <a:endParaRPr>
              <a:solidFill>
                <a:schemeClr val="lt1"/>
              </a:solidFill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9" name="Google Shape;219;p39"/>
          <p:cNvSpPr txBox="1"/>
          <p:nvPr/>
        </p:nvSpPr>
        <p:spPr>
          <a:xfrm>
            <a:off x="5671950" y="1803575"/>
            <a:ext cx="34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0" r="12026" t="0"/>
          <a:stretch/>
        </p:blipFill>
        <p:spPr>
          <a:xfrm>
            <a:off x="4756425" y="2760118"/>
            <a:ext cx="4255024" cy="22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0575" y="4538250"/>
            <a:ext cx="1500875" cy="430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0" y="-11511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27" name="Google Shape;227;p40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Punten mbt kostprijshuur  (2)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228" name="Google Shape;228;p40"/>
          <p:cNvSpPr txBox="1"/>
          <p:nvPr>
            <p:ph idx="1" type="body"/>
          </p:nvPr>
        </p:nvSpPr>
        <p:spPr>
          <a:xfrm>
            <a:off x="763950" y="1230700"/>
            <a:ext cx="72420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Uitgangspunten berekening vervolg: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onderhoudskosten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beheerkosten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vaste en overige kosten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niet verrekenbare BTW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restwaarde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risico en leegstand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indexatie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afwijkingen oa algemeen belang besluit</a:t>
            </a:r>
            <a:endParaRPr>
              <a:solidFill>
                <a:schemeClr val="lt1"/>
              </a:solidFill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9" name="Google Shape;2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925" y="1230700"/>
            <a:ext cx="2894600" cy="28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35" name="Google Shape;235;p41"/>
          <p:cNvSpPr txBox="1"/>
          <p:nvPr>
            <p:ph type="title"/>
          </p:nvPr>
        </p:nvSpPr>
        <p:spPr>
          <a:xfrm>
            <a:off x="805355" y="2306854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5000">
                <a:solidFill>
                  <a:schemeClr val="lt1"/>
                </a:solidFill>
              </a:rPr>
              <a:t>Lunch</a:t>
            </a:r>
            <a:r>
              <a:rPr b="1" lang="nl" sz="5000">
                <a:solidFill>
                  <a:schemeClr val="lt1"/>
                </a:solidFill>
              </a:rPr>
              <a:t> </a:t>
            </a:r>
            <a:endParaRPr b="1" sz="5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41" name="Google Shape;241;p42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Restwaarde</a:t>
            </a:r>
            <a:r>
              <a:rPr b="1" lang="nl" sz="3000">
                <a:solidFill>
                  <a:schemeClr val="lt1"/>
                </a:solidFill>
              </a:rPr>
              <a:t> 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242" name="Google Shape;242;p42"/>
          <p:cNvSpPr txBox="1"/>
          <p:nvPr>
            <p:ph idx="1" type="body"/>
          </p:nvPr>
        </p:nvSpPr>
        <p:spPr>
          <a:xfrm>
            <a:off x="596637" y="1203544"/>
            <a:ext cx="75381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Met Erwin Aleman, van bbn en Jip van Grinsven van Albaconcepts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3" name="Google Shape;2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400" y="1714775"/>
            <a:ext cx="4633600" cy="306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49" name="Google Shape;249;p43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Risico’s en verzekering 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250" name="Google Shape;250;p43"/>
          <p:cNvSpPr txBox="1"/>
          <p:nvPr>
            <p:ph idx="1" type="body"/>
          </p:nvPr>
        </p:nvSpPr>
        <p:spPr>
          <a:xfrm>
            <a:off x="786762" y="1167594"/>
            <a:ext cx="75381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Met </a:t>
            </a:r>
            <a:r>
              <a:rPr lang="nl">
                <a:solidFill>
                  <a:schemeClr val="lt1"/>
                </a:solidFill>
              </a:rPr>
              <a:t>Christiaan Ravensbergen van de VNG en Rob Klok gemeente Assen</a:t>
            </a:r>
            <a:endParaRPr>
              <a:solidFill>
                <a:schemeClr val="lt1"/>
              </a:solidFill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56" name="Google Shape;256;p44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Afsluiting</a:t>
            </a:r>
            <a:r>
              <a:rPr b="1" lang="nl" sz="3000">
                <a:solidFill>
                  <a:schemeClr val="lt1"/>
                </a:solidFill>
              </a:rPr>
              <a:t> en vervolg</a:t>
            </a:r>
            <a:r>
              <a:rPr b="1" lang="nl" sz="3000">
                <a:solidFill>
                  <a:schemeClr val="lt1"/>
                </a:solidFill>
              </a:rPr>
              <a:t> 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257" name="Google Shape;257;p44"/>
          <p:cNvSpPr txBox="1"/>
          <p:nvPr>
            <p:ph idx="1" type="body"/>
          </p:nvPr>
        </p:nvSpPr>
        <p:spPr>
          <a:xfrm>
            <a:off x="786762" y="1167594"/>
            <a:ext cx="75381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nl">
                <a:solidFill>
                  <a:schemeClr val="lt1"/>
                </a:solidFill>
              </a:rPr>
              <a:t>Afspraken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nl">
                <a:solidFill>
                  <a:schemeClr val="lt1"/>
                </a:solidFill>
              </a:rPr>
              <a:t>Punten om op te pakken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nl">
                <a:solidFill>
                  <a:schemeClr val="lt1"/>
                </a:solidFill>
              </a:rPr>
              <a:t>Whatsapp en ander contact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nl">
                <a:solidFill>
                  <a:schemeClr val="lt1"/>
                </a:solidFill>
              </a:rPr>
              <a:t>Prijs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nl">
                <a:solidFill>
                  <a:schemeClr val="lt1"/>
                </a:solidFill>
              </a:rPr>
              <a:t>Jaarbijeenkomst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nl">
                <a:solidFill>
                  <a:schemeClr val="lt1"/>
                </a:solidFill>
              </a:rPr>
              <a:t>Agenda 2026</a:t>
            </a:r>
            <a:endParaRPr>
              <a:solidFill>
                <a:schemeClr val="lt1"/>
              </a:solidFill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/>
          <p:nvPr/>
        </p:nvSpPr>
        <p:spPr>
          <a:xfrm>
            <a:off x="-50725" y="-32712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1" name="Google Shape;121;p27"/>
          <p:cNvSpPr txBox="1"/>
          <p:nvPr>
            <p:ph type="title"/>
          </p:nvPr>
        </p:nvSpPr>
        <p:spPr>
          <a:xfrm>
            <a:off x="516750" y="305275"/>
            <a:ext cx="80664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Programma vandaag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516750" y="982400"/>
            <a:ext cx="6200400" cy="3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lt1"/>
                </a:solidFill>
              </a:rPr>
              <a:t>10.00 Intro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lt1"/>
                </a:solidFill>
              </a:rPr>
              <a:t>10.30 Begroten en verantwoorden + Teun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lt1"/>
                </a:solidFill>
              </a:rPr>
              <a:t>11.30 Tien jaar kostprijshuur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lt1"/>
                </a:solidFill>
              </a:rPr>
              <a:t>12.30 Lunch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lt1"/>
                </a:solidFill>
              </a:rPr>
              <a:t>13.00 Restwaarde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lt1"/>
                </a:solidFill>
              </a:rPr>
              <a:t>14.30 Risico’s en verzekeren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lt1"/>
                </a:solidFill>
              </a:rPr>
              <a:t>15.30 Afsluiting en vervolg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lt1"/>
                </a:solidFill>
              </a:rPr>
              <a:t>16.00 Borrel</a:t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/>
          <p:nvPr/>
        </p:nvSpPr>
        <p:spPr>
          <a:xfrm>
            <a:off x="4572006" y="44"/>
            <a:ext cx="4904700" cy="5861400"/>
          </a:xfrm>
          <a:prstGeom prst="rect">
            <a:avLst/>
          </a:prstGeom>
          <a:solidFill>
            <a:srgbClr val="04999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45"/>
          <p:cNvPicPr preferRelativeResize="0"/>
          <p:nvPr/>
        </p:nvPicPr>
        <p:blipFill rotWithShape="1">
          <a:blip r:embed="rId3">
            <a:alphaModFix/>
          </a:blip>
          <a:srcRect b="0" l="0" r="35778" t="0"/>
          <a:stretch/>
        </p:blipFill>
        <p:spPr>
          <a:xfrm>
            <a:off x="-6" y="6"/>
            <a:ext cx="5019223" cy="5861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45"/>
          <p:cNvGrpSpPr/>
          <p:nvPr/>
        </p:nvGrpSpPr>
        <p:grpSpPr>
          <a:xfrm>
            <a:off x="5280798" y="1786800"/>
            <a:ext cx="3929689" cy="1569900"/>
            <a:chOff x="262301" y="1962700"/>
            <a:chExt cx="4182300" cy="1569900"/>
          </a:xfrm>
        </p:grpSpPr>
        <p:sp>
          <p:nvSpPr>
            <p:cNvPr id="265" name="Google Shape;265;p45"/>
            <p:cNvSpPr txBox="1"/>
            <p:nvPr/>
          </p:nvSpPr>
          <p:spPr>
            <a:xfrm>
              <a:off x="262301" y="1962700"/>
              <a:ext cx="4182300" cy="1569900"/>
            </a:xfrm>
            <a:prstGeom prst="rect">
              <a:avLst/>
            </a:prstGeom>
            <a:solidFill>
              <a:srgbClr val="04999A"/>
            </a:solidFill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Contact Bouwstenen</a:t>
              </a:r>
              <a:endParaRPr b="1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nl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nieuws@bouwstenen.nl</a:t>
              </a:r>
              <a:endParaRPr b="1"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nl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033 258 4337</a:t>
              </a:r>
              <a:endParaRPr b="1" i="1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6" name="Google Shape;266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6276" y="2706601"/>
              <a:ext cx="356225" cy="250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2671" y="3168059"/>
              <a:ext cx="303426" cy="303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8" name="Google Shape;128;p28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Handreiking Paragraaf kapitaalgoederen</a:t>
            </a:r>
            <a:r>
              <a:rPr b="1" lang="nl" sz="3000">
                <a:solidFill>
                  <a:schemeClr val="lt1"/>
                </a:solidFill>
              </a:rPr>
              <a:t> 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791574" y="1304350"/>
            <a:ext cx="80214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Gedaan door Bouwstenen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sturen op doelen/waarde (gesprek met Dennis de Graaf)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sturen op middelen (berichten en artikelen)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programmatisch sturen (VNG, OCW, VRO)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online cursus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152" y="2122150"/>
            <a:ext cx="2043575" cy="28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6" name="Google Shape;136;p29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Handreiking Paragraaf kapitaalgoederen 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791575" y="1240975"/>
            <a:ext cx="72420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Uitwerking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Definities (zie overzicht)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Kostenposten in de </a:t>
            </a:r>
            <a:r>
              <a:rPr lang="nl">
                <a:solidFill>
                  <a:schemeClr val="lt1"/>
                </a:solidFill>
              </a:rPr>
              <a:t>financiële</a:t>
            </a:r>
            <a:r>
              <a:rPr lang="nl">
                <a:solidFill>
                  <a:schemeClr val="lt1"/>
                </a:solidFill>
              </a:rPr>
              <a:t> administratie - onderzoek OCW (Henk?)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Referentie kapitaallasten Rotterdam (Haarlem, Amsterdam)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Referentie kapitaallasten Apeldoorn en Nieuwegein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nl">
                <a:solidFill>
                  <a:schemeClr val="lt1"/>
                </a:solidFill>
              </a:rPr>
              <a:t>Onderzoek provincies</a:t>
            </a:r>
            <a:endParaRPr>
              <a:solidFill>
                <a:schemeClr val="lt1"/>
              </a:solidFill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176" y="3072625"/>
            <a:ext cx="1372550" cy="19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4" name="Google Shape;144;p30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Kapitaallasten Rotterdam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45" name="Google Shape;145;p30"/>
          <p:cNvSpPr txBox="1"/>
          <p:nvPr>
            <p:ph idx="1" type="body"/>
          </p:nvPr>
        </p:nvSpPr>
        <p:spPr>
          <a:xfrm>
            <a:off x="887275" y="1259675"/>
            <a:ext cx="72420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051" y="2525475"/>
            <a:ext cx="1372550" cy="19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263" y="1259663"/>
            <a:ext cx="6067425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53" name="Google Shape;153;p31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Kapitaallasten Apeldoorn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54" name="Google Shape;154;p31"/>
          <p:cNvSpPr txBox="1"/>
          <p:nvPr>
            <p:ph idx="1" type="body"/>
          </p:nvPr>
        </p:nvSpPr>
        <p:spPr>
          <a:xfrm>
            <a:off x="173050" y="1225550"/>
            <a:ext cx="72420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5" name="Google Shape;1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950" y="1054925"/>
            <a:ext cx="6049650" cy="34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61" name="Google Shape;161;p32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Kapitaallasten Apeldoorn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62" name="Google Shape;162;p32"/>
          <p:cNvSpPr txBox="1"/>
          <p:nvPr>
            <p:ph idx="1" type="body"/>
          </p:nvPr>
        </p:nvSpPr>
        <p:spPr>
          <a:xfrm>
            <a:off x="173050" y="1225550"/>
            <a:ext cx="72420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3" name="Google Shape;163;p32" title="Schermafbeelding 2025-09-17 120057.png"/>
          <p:cNvPicPr preferRelativeResize="0"/>
          <p:nvPr/>
        </p:nvPicPr>
        <p:blipFill rotWithShape="1">
          <a:blip r:embed="rId3">
            <a:alphaModFix/>
          </a:blip>
          <a:srcRect b="159" l="0" r="0" t="159"/>
          <a:stretch/>
        </p:blipFill>
        <p:spPr>
          <a:xfrm>
            <a:off x="876950" y="1054925"/>
            <a:ext cx="6049650" cy="346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69" name="Google Shape;169;p33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Kapitaallasten Apeldoorn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173050" y="1225550"/>
            <a:ext cx="72420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1" name="Google Shape;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950" y="1040572"/>
            <a:ext cx="6794199" cy="16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/>
          <p:nvPr/>
        </p:nvSpPr>
        <p:spPr>
          <a:xfrm>
            <a:off x="0" y="-21787"/>
            <a:ext cx="9144000" cy="5208900"/>
          </a:xfrm>
          <a:prstGeom prst="rect">
            <a:avLst/>
          </a:prstGeom>
          <a:solidFill>
            <a:srgbClr val="0499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7" name="Google Shape;177;p34"/>
          <p:cNvSpPr txBox="1"/>
          <p:nvPr>
            <p:ph type="title"/>
          </p:nvPr>
        </p:nvSpPr>
        <p:spPr>
          <a:xfrm>
            <a:off x="791580" y="421779"/>
            <a:ext cx="7533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5F09"/>
              </a:buClr>
              <a:buSzPts val="3000"/>
              <a:buFont typeface="Calibri"/>
              <a:buNone/>
            </a:pPr>
            <a:r>
              <a:rPr b="1" lang="nl" sz="3000">
                <a:solidFill>
                  <a:schemeClr val="lt1"/>
                </a:solidFill>
              </a:rPr>
              <a:t>Kapitaallasten Nieuwegein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78" name="Google Shape;178;p34"/>
          <p:cNvSpPr txBox="1"/>
          <p:nvPr>
            <p:ph idx="1" type="body"/>
          </p:nvPr>
        </p:nvSpPr>
        <p:spPr>
          <a:xfrm>
            <a:off x="167900" y="1240975"/>
            <a:ext cx="72420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457200" lvl="0" marL="4572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9" name="Google Shape;1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400" y="1173100"/>
            <a:ext cx="5394400" cy="17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